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49" r:id="rId2"/>
    <p:sldId id="353" r:id="rId3"/>
    <p:sldId id="354" r:id="rId4"/>
    <p:sldId id="281" r:id="rId5"/>
    <p:sldId id="363" r:id="rId6"/>
    <p:sldId id="330" r:id="rId7"/>
    <p:sldId id="332" r:id="rId8"/>
    <p:sldId id="284" r:id="rId9"/>
    <p:sldId id="342" r:id="rId10"/>
    <p:sldId id="343" r:id="rId11"/>
    <p:sldId id="344" r:id="rId12"/>
    <p:sldId id="345" r:id="rId13"/>
    <p:sldId id="346" r:id="rId14"/>
    <p:sldId id="347" r:id="rId15"/>
    <p:sldId id="355" r:id="rId16"/>
    <p:sldId id="357" r:id="rId17"/>
    <p:sldId id="358" r:id="rId18"/>
    <p:sldId id="359" r:id="rId19"/>
    <p:sldId id="360" r:id="rId20"/>
    <p:sldId id="361" r:id="rId21"/>
    <p:sldId id="362" r:id="rId22"/>
    <p:sldId id="364" r:id="rId23"/>
    <p:sldId id="365" r:id="rId24"/>
    <p:sldId id="366" r:id="rId25"/>
    <p:sldId id="339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C34"/>
    <a:srgbClr val="83847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7"/>
    <p:restoredTop sz="93879"/>
  </p:normalViewPr>
  <p:slideViewPr>
    <p:cSldViewPr snapToGrid="0" snapToObjects="1">
      <p:cViewPr varScale="1">
        <p:scale>
          <a:sx n="83" d="100"/>
          <a:sy n="83" d="100"/>
        </p:scale>
        <p:origin x="6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97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83FFA1-30B4-CD31-C5D3-DE18DA547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D2EED-9BE6-5AFB-2473-98DE956F7D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E0E56-3CBD-C84A-AD8C-C6F0D29518AC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5E65C-D733-81BF-09EA-1A820B01F9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4DA25-5971-952C-E41C-DA7F7CA6E5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78644-C3CA-D244-A711-EB3EC37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443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000" b="0" i="0">
        <a:latin typeface="Arial" panose="020B0604020202020204" pitchFamily="34" charset="0"/>
        <a:ea typeface="Helvetica Neue"/>
        <a:cs typeface="Arial" panose="020B0604020202020204" pitchFamily="34" charset="0"/>
        <a:sym typeface="Helvetica Neue"/>
      </a:defRPr>
    </a:lvl1pPr>
    <a:lvl2pPr indent="228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/>
              <a:t>A densely spaced network that serves landowners and agencies with local soil moisture and weather information required for daily to seasonal decisions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Conduct research and education for application of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Co-develop user-guided applications and web-interfaces to share data and products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Use </a:t>
            </a:r>
            <a:r>
              <a:rPr lang="en-US" dirty="0" err="1"/>
              <a:t>Mesonet</a:t>
            </a:r>
            <a:r>
              <a:rPr lang="en-US" dirty="0"/>
              <a:t> data to verify drought conditions and improve gridded data sets across MT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/>
              <a:t>A densely spaced network that serves landowners and agencies with local soil moisture and weather information required for daily to seasonal decisions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Conduct research and education for application of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Co-develop user-guided applications and web-interfaces to share data and products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Use </a:t>
            </a:r>
            <a:r>
              <a:rPr lang="en-US" dirty="0" err="1"/>
              <a:t>Mesonet</a:t>
            </a:r>
            <a:r>
              <a:rPr lang="en-US" dirty="0"/>
              <a:t> data to verify drought conditions and improve gridded data sets across MT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CAC 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648932"/>
      </p:ext>
    </p:extLst>
  </p:cSld>
  <p:clrMapOvr>
    <a:masterClrMapping/>
  </p:clrMapOvr>
  <p:transition spd="med" advClick="0"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3004800" cy="126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C34"/>
              </a:buClr>
              <a:buSzPts val="2800"/>
              <a:buFont typeface="Arial"/>
              <a:buNone/>
              <a:defRPr sz="4551" b="1" i="0" u="none" strike="noStrike" cap="none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180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92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>
            <a:extLst>
              <a:ext uri="{FF2B5EF4-FFF2-40B4-BE49-F238E27FC236}">
                <a16:creationId xmlns:a16="http://schemas.microsoft.com/office/drawing/2014/main" id="{C2B184B6-033B-EB71-9457-DB81725DD80F}"/>
              </a:ext>
            </a:extLst>
          </p:cNvPr>
          <p:cNvSpPr/>
          <p:nvPr userDrawn="1"/>
        </p:nvSpPr>
        <p:spPr>
          <a:xfrm>
            <a:off x="-2" y="8938181"/>
            <a:ext cx="13004803" cy="828558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618059"/>
              </a:gs>
              <a:gs pos="82000">
                <a:srgbClr val="618CAA"/>
              </a:gs>
              <a:gs pos="100000">
                <a:srgbClr val="8A7551"/>
              </a:gs>
            </a:gsLst>
          </a:gradFill>
          <a:ln w="3175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Kyle Bocinsky, Southwestern Climates and Cultures in the Past, Present, and Future.…">
            <a:extLst>
              <a:ext uri="{FF2B5EF4-FFF2-40B4-BE49-F238E27FC236}">
                <a16:creationId xmlns:a16="http://schemas.microsoft.com/office/drawing/2014/main" id="{6CDF3647-02EA-DA30-2BD5-37B267690619}"/>
              </a:ext>
            </a:extLst>
          </p:cNvPr>
          <p:cNvSpPr txBox="1"/>
          <p:nvPr userDrawn="1"/>
        </p:nvSpPr>
        <p:spPr>
          <a:xfrm>
            <a:off x="6609170" y="8975432"/>
            <a:ext cx="6338144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Montana Climate Office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The Montana </a:t>
            </a:r>
            <a:r>
              <a:rPr lang="en-US" b="0" i="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Mesonet</a:t>
            </a: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 and UMRB Soil Moisture and Snowpack Monitoring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FEMA Learning Development Day — July 23, 2024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9623A67-2C14-6863-F6DD-2CD3D922C1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35" y="8833284"/>
            <a:ext cx="2086218" cy="1039712"/>
          </a:xfrm>
          <a:prstGeom prst="rect">
            <a:avLst/>
          </a:prstGeom>
        </p:spPr>
      </p:pic>
      <p:pic>
        <p:nvPicPr>
          <p:cNvPr id="8" name="Picture 7" descr="Icon, qr code&#10;&#10;Description automatically generated">
            <a:extLst>
              <a:ext uri="{FF2B5EF4-FFF2-40B4-BE49-F238E27FC236}">
                <a16:creationId xmlns:a16="http://schemas.microsoft.com/office/drawing/2014/main" id="{AB6C794B-5DC2-FDE6-1D68-D0714D6C155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32" y="9001560"/>
            <a:ext cx="915336" cy="7061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transition spd="med" advClick="0" advTm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hyperlink" Target="https://mesonet.climate.umt.edu/api/map/status/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hyperlink" Target="https://mesonet.climate.umt.edu/dash/" TargetMode="Externa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30.jp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hyperlink" Target="https://drought.climate.umt.edu/" TargetMode="External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6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;p16">
            <a:extLst>
              <a:ext uri="{FF2B5EF4-FFF2-40B4-BE49-F238E27FC236}">
                <a16:creationId xmlns:a16="http://schemas.microsoft.com/office/drawing/2014/main" id="{7F98530A-97B2-B464-27DB-82AF9A61B5CF}"/>
              </a:ext>
            </a:extLst>
          </p:cNvPr>
          <p:cNvSpPr txBox="1"/>
          <p:nvPr/>
        </p:nvSpPr>
        <p:spPr>
          <a:xfrm>
            <a:off x="550897" y="2765872"/>
            <a:ext cx="11903006" cy="608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C34"/>
              </a:buClr>
              <a:buSzPts val="2400"/>
              <a:buFont typeface="Arial"/>
              <a:buChar char="•"/>
            </a:pP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Montana's </a:t>
            </a:r>
            <a:r>
              <a:rPr lang="en-US" sz="4400" b="1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official climate data stewards</a:t>
            </a: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4400" b="0" i="0" u="none" strike="noStrike" cap="none" dirty="0">
              <a:solidFill>
                <a:srgbClr val="1D3C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D3C34"/>
              </a:buClr>
              <a:buSzPts val="2400"/>
              <a:buFont typeface="Arial"/>
              <a:buChar char="•"/>
            </a:pP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Provides </a:t>
            </a:r>
            <a:r>
              <a:rPr lang="en-US" sz="4400" b="1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high quality, timely, relevant, and scientifically-based climate information</a:t>
            </a: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 and services to Montanans.</a:t>
            </a:r>
            <a:endParaRPr sz="4400" b="0" i="0" u="none" strike="noStrike" cap="none" dirty="0">
              <a:solidFill>
                <a:srgbClr val="1D3C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D3C34"/>
              </a:buClr>
              <a:buSzPts val="2400"/>
              <a:buFont typeface="Arial"/>
              <a:buChar char="•"/>
            </a:pP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Operates the </a:t>
            </a:r>
            <a:r>
              <a:rPr lang="en-US" sz="4400" b="1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Montana </a:t>
            </a:r>
            <a:r>
              <a:rPr lang="en-US" sz="4400" b="1" i="0" u="none" strike="noStrike" cap="none" dirty="0" err="1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Mesonet</a:t>
            </a:r>
            <a:r>
              <a:rPr lang="en-US" sz="4400" b="1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— an extensive and growing network of weather, soil moisture, and snowpack monitoring stations.</a:t>
            </a:r>
            <a:endParaRPr sz="4400" b="0" i="0" u="none" strike="noStrike" cap="none" dirty="0">
              <a:solidFill>
                <a:srgbClr val="1D3C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30;p1">
            <a:extLst>
              <a:ext uri="{FF2B5EF4-FFF2-40B4-BE49-F238E27FC236}">
                <a16:creationId xmlns:a16="http://schemas.microsoft.com/office/drawing/2014/main" id="{2DEA3158-B063-699A-44DE-B77BAC00A11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70" y="96873"/>
            <a:ext cx="4575357" cy="168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;p79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E58330C8-47A4-D7BD-1A6D-9E9623425FF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5800" y="237720"/>
            <a:ext cx="7418058" cy="139875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189350"/>
      </p:ext>
    </p:extLst>
  </p:cSld>
  <p:clrMapOvr>
    <a:masterClrMapping/>
  </p:clrMapOvr>
  <p:transition spd="med"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8" y="0"/>
            <a:ext cx="17437855" cy="89611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3422779"/>
      </p:ext>
    </p:extLst>
  </p:cSld>
  <p:clrMapOvr>
    <a:masterClrMapping/>
  </p:clrMapOvr>
  <p:transition spd="med" advClick="0" advTm="1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7" y="0"/>
            <a:ext cx="17437853" cy="89611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461748"/>
      </p:ext>
    </p:extLst>
  </p:cSld>
  <p:clrMapOvr>
    <a:masterClrMapping/>
  </p:clrMapOvr>
  <p:transition spd="med" advClick="0" advTm="1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7" y="0"/>
            <a:ext cx="17437853" cy="8961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726827"/>
      </p:ext>
    </p:extLst>
  </p:cSld>
  <p:clrMapOvr>
    <a:masterClrMapping/>
  </p:clrMapOvr>
  <p:transition spd="med" advClick="0" advTm="1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6" y="0"/>
            <a:ext cx="17437851" cy="8961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4307305"/>
      </p:ext>
    </p:extLst>
  </p:cSld>
  <p:clrMapOvr>
    <a:masterClrMapping/>
  </p:clrMapOvr>
  <p:transition spd="med" advClick="0" advTm="10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6" y="0"/>
            <a:ext cx="17437851" cy="89611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8227120"/>
      </p:ext>
    </p:extLst>
  </p:cSld>
  <p:clrMapOvr>
    <a:masterClrMapping/>
  </p:clrMapOvr>
  <p:transition spd="med" advClick="0" advTm="10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5" y="0"/>
            <a:ext cx="17437849" cy="89611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0393951"/>
      </p:ext>
    </p:extLst>
  </p:cSld>
  <p:clrMapOvr>
    <a:masterClrMapping/>
  </p:clrMapOvr>
  <p:transition spd="med" advClick="0" advTm="10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5" y="0"/>
            <a:ext cx="17437849" cy="89611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E13FC55-7601-8316-A5E4-0FD1FBA2EE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54264" y="4355024"/>
            <a:ext cx="433953" cy="433952"/>
          </a:xfrm>
          <a:prstGeom prst="ellipse">
            <a:avLst/>
          </a:prstGeom>
          <a:noFill/>
          <a:ln w="28575" cap="flat">
            <a:solidFill>
              <a:schemeClr val="accent5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Google Shape;66;p4">
            <a:extLst>
              <a:ext uri="{FF2B5EF4-FFF2-40B4-BE49-F238E27FC236}">
                <a16:creationId xmlns:a16="http://schemas.microsoft.com/office/drawing/2014/main" id="{3807A686-6BC6-C16D-534F-610AB54DBD4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64480" y="3582402"/>
            <a:ext cx="10675840" cy="2588797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t" anchorCtr="0">
            <a:noAutofit/>
          </a:bodyPr>
          <a:lstStyle/>
          <a:p>
            <a:pPr>
              <a:buClr>
                <a:schemeClr val="dk1"/>
              </a:buClr>
              <a:buSzPts val="2700"/>
            </a:pPr>
            <a:r>
              <a:rPr lang="en-US" sz="3840" b="1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Partners Needed!</a:t>
            </a:r>
          </a:p>
          <a:p>
            <a:pPr>
              <a:buClr>
                <a:schemeClr val="dk1"/>
              </a:buClr>
              <a:buSzPts val="2700"/>
            </a:pPr>
            <a:r>
              <a:rPr lang="en-US" sz="3840" dirty="0">
                <a:solidFill>
                  <a:srgbClr val="1D3C34"/>
                </a:solidFill>
              </a:rPr>
              <a:t>Email interest to Kevin Hyde</a:t>
            </a:r>
          </a:p>
          <a:p>
            <a:pPr>
              <a:buClr>
                <a:schemeClr val="dk1"/>
              </a:buClr>
              <a:buSzPts val="2700"/>
            </a:pPr>
            <a:r>
              <a:rPr lang="en-US" sz="3840" dirty="0">
                <a:solidFill>
                  <a:srgbClr val="1D3C34"/>
                </a:solidFill>
              </a:rPr>
              <a:t>MT </a:t>
            </a:r>
            <a:r>
              <a:rPr lang="en-US" sz="3840" dirty="0" err="1">
                <a:solidFill>
                  <a:srgbClr val="1D3C34"/>
                </a:solidFill>
              </a:rPr>
              <a:t>Mesonet</a:t>
            </a:r>
            <a:r>
              <a:rPr lang="en-US" sz="3840" dirty="0">
                <a:solidFill>
                  <a:srgbClr val="1D3C34"/>
                </a:solidFill>
              </a:rPr>
              <a:t> Development Manager</a:t>
            </a:r>
          </a:p>
          <a:p>
            <a:pPr>
              <a:buClr>
                <a:schemeClr val="dk1"/>
              </a:buClr>
              <a:buSzPts val="2700"/>
            </a:pPr>
            <a:r>
              <a:rPr lang="en-US" sz="3840" b="1" dirty="0" err="1">
                <a:solidFill>
                  <a:srgbClr val="1D3C34"/>
                </a:solidFill>
              </a:rPr>
              <a:t>kevin.hyde@umontana.edu</a:t>
            </a:r>
            <a:endParaRPr sz="1991" b="1" dirty="0">
              <a:solidFill>
                <a:srgbClr val="1D3C34"/>
              </a:solidFill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14226"/>
      </p:ext>
    </p:extLst>
  </p:cSld>
  <p:clrMapOvr>
    <a:masterClrMapping/>
  </p:clrMapOvr>
  <p:transition spd="med" advClick="0" advTm="1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state of montana&#10;&#10;Description automatically generated">
            <a:extLst>
              <a:ext uri="{FF2B5EF4-FFF2-40B4-BE49-F238E27FC236}">
                <a16:creationId xmlns:a16="http://schemas.microsoft.com/office/drawing/2014/main" id="{B12E0744-7D2B-66B3-4FC1-E3A2C7869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89439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6269829"/>
      </p:ext>
    </p:extLst>
  </p:cSld>
  <p:clrMapOvr>
    <a:masterClrMapping/>
  </p:clrMapOvr>
  <p:transition spd="med" advClick="0"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ap of the state of montana&#10;&#10;Description automatically generated">
            <a:extLst>
              <a:ext uri="{FF2B5EF4-FFF2-40B4-BE49-F238E27FC236}">
                <a16:creationId xmlns:a16="http://schemas.microsoft.com/office/drawing/2014/main" id="{E8F64986-5A0A-4A1B-3042-EF30D2553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8943932"/>
          </a:xfrm>
          <a:prstGeom prst="rect">
            <a:avLst/>
          </a:prstGeom>
        </p:spPr>
      </p:pic>
      <p:sp>
        <p:nvSpPr>
          <p:cNvPr id="11" name="Google Shape;66;p4">
            <a:extLst>
              <a:ext uri="{FF2B5EF4-FFF2-40B4-BE49-F238E27FC236}">
                <a16:creationId xmlns:a16="http://schemas.microsoft.com/office/drawing/2014/main" id="{D96B0423-BE3E-3159-9AAA-EC29910E51C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48833" y="3698476"/>
            <a:ext cx="12507132" cy="1624937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ctr" anchorCtr="0">
            <a:noAutofit/>
          </a:bodyPr>
          <a:lstStyle/>
          <a:p>
            <a:pPr lvl="0" algn="ctr">
              <a:buClr>
                <a:schemeClr val="dk1"/>
              </a:buClr>
              <a:buSzPts val="2700"/>
            </a:pPr>
            <a:r>
              <a:rPr lang="en-US" sz="4000" b="1" dirty="0">
                <a:solidFill>
                  <a:srgbClr val="1D3C3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4000" b="1" dirty="0" err="1">
                <a:solidFill>
                  <a:srgbClr val="1D3C3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mesonet.climate.umt.edu</a:t>
            </a:r>
            <a:r>
              <a:rPr lang="en-US" sz="4000" b="1" dirty="0">
                <a:solidFill>
                  <a:srgbClr val="1D3C3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b="1" dirty="0" err="1">
                <a:solidFill>
                  <a:srgbClr val="1D3C3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sz="4000" b="1" dirty="0">
                <a:solidFill>
                  <a:srgbClr val="1D3C3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/map/status/</a:t>
            </a:r>
            <a:endParaRPr lang="en-US" sz="4000" b="1" dirty="0">
              <a:solidFill>
                <a:srgbClr val="1D3C3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2402883"/>
      </p:ext>
    </p:extLst>
  </p:cSld>
  <p:clrMapOvr>
    <a:masterClrMapping/>
  </p:clrMapOvr>
  <p:transition spd="med" advClick="0"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485"/>
            <a:ext cx="13004799" cy="8804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4981366"/>
      </p:ext>
    </p:extLst>
  </p:cSld>
  <p:clrMapOvr>
    <a:masterClrMapping/>
  </p:clrMapOvr>
  <p:transition spd="med" advClick="0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E54B-7C2D-A0DB-7357-397B355E498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Montana </a:t>
            </a:r>
            <a:r>
              <a:rPr lang="en-US" dirty="0" err="1"/>
              <a:t>Mesonet</a:t>
            </a:r>
            <a:r>
              <a:rPr lang="en-US" dirty="0"/>
              <a:t>: A collaborative model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0" name="Google Shape;60;p4"/>
          <p:cNvSpPr txBox="1"/>
          <p:nvPr>
            <p:custDataLst>
              <p:tags r:id="rId3"/>
            </p:custDataLst>
          </p:nvPr>
        </p:nvSpPr>
        <p:spPr>
          <a:xfrm>
            <a:off x="982805" y="8148543"/>
            <a:ext cx="11039189" cy="74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t" anchorCtr="0">
            <a:spAutoFit/>
          </a:bodyPr>
          <a:lstStyle/>
          <a:p>
            <a:r>
              <a:rPr lang="en-US" sz="4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142 stations across the state (and growing!)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map of the state of montana&#10;&#10;Description automatically generated">
            <a:extLst>
              <a:ext uri="{FF2B5EF4-FFF2-40B4-BE49-F238E27FC236}">
                <a16:creationId xmlns:a16="http://schemas.microsoft.com/office/drawing/2014/main" id="{91C53122-6734-C42E-A293-F40960E809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399"/>
            <a:ext cx="13004800" cy="60689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6094284"/>
      </p:ext>
    </p:extLst>
  </p:cSld>
  <p:clrMapOvr>
    <a:masterClrMapping/>
  </p:clrMapOvr>
  <p:transition spd="med" advClick="0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485"/>
            <a:ext cx="13004799" cy="8804920"/>
          </a:xfrm>
          <a:prstGeom prst="rect">
            <a:avLst/>
          </a:prstGeom>
        </p:spPr>
      </p:pic>
      <p:sp>
        <p:nvSpPr>
          <p:cNvPr id="2" name="Google Shape;66;p4">
            <a:extLst>
              <a:ext uri="{FF2B5EF4-FFF2-40B4-BE49-F238E27FC236}">
                <a16:creationId xmlns:a16="http://schemas.microsoft.com/office/drawing/2014/main" id="{8BD3A3D0-4460-4B64-7679-DD3BF91659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58009" y="1606658"/>
            <a:ext cx="9888779" cy="6540284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ctr" anchorCtr="0">
            <a:noAutofit/>
          </a:bodyPr>
          <a:lstStyle/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1D3C34"/>
                </a:solidFill>
              </a:rPr>
              <a:t>Publicly available API and dashboard</a:t>
            </a: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1D3C34"/>
              </a:solidFill>
            </a:endParaRP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1D3C34"/>
                </a:solidFill>
              </a:rPr>
              <a:t>Map based and graphical summaries</a:t>
            </a: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1D3C34"/>
              </a:solidFill>
            </a:endParaRP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1D3C34"/>
                </a:solidFill>
              </a:rPr>
              <a:t>Updated every 5 minutes (</a:t>
            </a:r>
            <a:r>
              <a:rPr lang="en-US" sz="4000" b="1" dirty="0" err="1">
                <a:solidFill>
                  <a:srgbClr val="1D3C34"/>
                </a:solidFill>
              </a:rPr>
              <a:t>HydroMet</a:t>
            </a:r>
            <a:r>
              <a:rPr lang="en-US" sz="4000" b="1" dirty="0">
                <a:solidFill>
                  <a:srgbClr val="1D3C34"/>
                </a:solidFill>
              </a:rPr>
              <a:t>) and 15 minutes (</a:t>
            </a:r>
            <a:r>
              <a:rPr lang="en-US" sz="4000" b="1" dirty="0" err="1">
                <a:solidFill>
                  <a:srgbClr val="1D3C34"/>
                </a:solidFill>
              </a:rPr>
              <a:t>AgriMet</a:t>
            </a:r>
            <a:r>
              <a:rPr lang="en-US" sz="4000" b="1" dirty="0">
                <a:solidFill>
                  <a:srgbClr val="1D3C34"/>
                </a:solidFill>
              </a:rPr>
              <a:t>)</a:t>
            </a: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1D3C34"/>
              </a:solidFill>
            </a:endParaRP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1D3C34"/>
                </a:solidFill>
              </a:rPr>
              <a:t>Data used by NWS and USACE for flood/drought prediction, reservoir management, and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5361855"/>
      </p:ext>
    </p:extLst>
  </p:cSld>
  <p:clrMapOvr>
    <a:masterClrMapping/>
  </p:clrMapOvr>
  <p:transition spd="med" advClick="0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485"/>
            <a:ext cx="13004799" cy="8804920"/>
          </a:xfrm>
          <a:prstGeom prst="rect">
            <a:avLst/>
          </a:prstGeom>
        </p:spPr>
      </p:pic>
      <p:sp>
        <p:nvSpPr>
          <p:cNvPr id="3" name="Google Shape;66;p4">
            <a:extLst>
              <a:ext uri="{FF2B5EF4-FFF2-40B4-BE49-F238E27FC236}">
                <a16:creationId xmlns:a16="http://schemas.microsoft.com/office/drawing/2014/main" id="{1A59CC0A-7519-54C8-6D5E-1401989AFEA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8833" y="3698476"/>
            <a:ext cx="12507132" cy="1624937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ctr" anchorCtr="0">
            <a:noAutofit/>
          </a:bodyPr>
          <a:lstStyle/>
          <a:p>
            <a:pPr lvl="0" algn="ctr">
              <a:buClr>
                <a:schemeClr val="dk1"/>
              </a:buClr>
              <a:buSzPts val="2700"/>
            </a:pPr>
            <a:r>
              <a:rPr lang="en-US" sz="4000" b="1" dirty="0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4000" b="1" dirty="0" err="1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mesonet.climate.umt.edu</a:t>
            </a:r>
            <a:r>
              <a:rPr lang="en-US" sz="4000" b="1" dirty="0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/dash/</a:t>
            </a:r>
            <a:endParaRPr lang="en-US" sz="4000" b="1" dirty="0">
              <a:solidFill>
                <a:srgbClr val="1D3C3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2374365"/>
      </p:ext>
    </p:extLst>
  </p:cSld>
  <p:clrMapOvr>
    <a:masterClrMapping/>
  </p:clrMapOvr>
  <p:transition spd="med" advClick="0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8485"/>
            <a:ext cx="13004797" cy="8804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6707104"/>
      </p:ext>
    </p:extLst>
  </p:cSld>
  <p:clrMapOvr>
    <a:masterClrMapping/>
  </p:clrMapOvr>
  <p:transition spd="med" advClick="0"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8485"/>
            <a:ext cx="13004797" cy="8804920"/>
          </a:xfrm>
          <a:prstGeom prst="rect">
            <a:avLst/>
          </a:prstGeom>
        </p:spPr>
      </p:pic>
      <p:sp>
        <p:nvSpPr>
          <p:cNvPr id="2" name="Google Shape;66;p4">
            <a:extLst>
              <a:ext uri="{FF2B5EF4-FFF2-40B4-BE49-F238E27FC236}">
                <a16:creationId xmlns:a16="http://schemas.microsoft.com/office/drawing/2014/main" id="{11FE51CA-F781-2AF7-AB5A-54B902F5A0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4521" y="600206"/>
            <a:ext cx="11375756" cy="7821478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b" anchorCtr="0">
            <a:noAutofit/>
          </a:bodyPr>
          <a:lstStyle/>
          <a:p>
            <a:pPr algn="l">
              <a:lnSpc>
                <a:spcPct val="90000"/>
              </a:lnSpc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lnSpc>
                <a:spcPct val="90000"/>
              </a:lnSpc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lnSpc>
                <a:spcPct val="90000"/>
              </a:lnSpc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lnSpc>
                <a:spcPct val="90000"/>
              </a:lnSpc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lnSpc>
                <a:spcPct val="90000"/>
              </a:lnSpc>
              <a:spcAft>
                <a:spcPts val="1707"/>
              </a:spcAft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Operational drought models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7661" indent="-487661" algn="l">
              <a:lnSpc>
                <a:spcPct val="90000"/>
              </a:lnSpc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</a:t>
            </a:r>
          </a:p>
          <a:p>
            <a:pPr marL="487661" indent="-487661" algn="l">
              <a:lnSpc>
                <a:spcPct val="90000"/>
              </a:lnSpc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Daily to weekly</a:t>
            </a:r>
          </a:p>
          <a:p>
            <a:pPr marL="487661" indent="-487661" algn="l">
              <a:lnSpc>
                <a:spcPct val="90000"/>
              </a:lnSpc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30m – 1km resolution</a:t>
            </a:r>
          </a:p>
          <a:p>
            <a:pPr marL="487661" indent="-487661" algn="l">
              <a:lnSpc>
                <a:spcPct val="90000"/>
              </a:lnSpc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validation via MT </a:t>
            </a:r>
            <a:r>
              <a:rPr lang="en-US" sz="4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Mesonet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7661" indent="-325106" algn="l">
              <a:lnSpc>
                <a:spcPct val="90000"/>
              </a:lnSpc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lnSpc>
                <a:spcPct val="90000"/>
              </a:lnSpc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data form the basis for objective assessment by the monitoring committee and making our case to the USDM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1B10B6-C0FF-0408-42E0-57B615871B04}"/>
              </a:ext>
            </a:extLst>
          </p:cNvPr>
          <p:cNvGrpSpPr>
            <a:grpSpLocks noChangeAspect="1"/>
          </p:cNvGrpSpPr>
          <p:nvPr/>
        </p:nvGrpSpPr>
        <p:grpSpPr>
          <a:xfrm>
            <a:off x="4049240" y="775205"/>
            <a:ext cx="4906320" cy="2212390"/>
            <a:chOff x="3965439" y="670295"/>
            <a:chExt cx="3319767" cy="1496971"/>
          </a:xfrm>
        </p:grpSpPr>
        <p:pic>
          <p:nvPicPr>
            <p:cNvPr id="3" name="Google Shape;158;p15">
              <a:extLst>
                <a:ext uri="{FF2B5EF4-FFF2-40B4-BE49-F238E27FC236}">
                  <a16:creationId xmlns:a16="http://schemas.microsoft.com/office/drawing/2014/main" id="{68AB2B05-0CB6-E962-262C-432CDB9830BE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65439" y="670295"/>
              <a:ext cx="1496971" cy="1496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9;p15">
              <a:extLst>
                <a:ext uri="{FF2B5EF4-FFF2-40B4-BE49-F238E27FC236}">
                  <a16:creationId xmlns:a16="http://schemas.microsoft.com/office/drawing/2014/main" id="{78D1EE12-0626-FF85-9435-64743F9DDB9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8235" y="708009"/>
              <a:ext cx="1496971" cy="137180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59606937"/>
      </p:ext>
    </p:extLst>
  </p:cSld>
  <p:clrMapOvr>
    <a:masterClrMapping/>
  </p:clrMapOvr>
  <p:transition spd="med" advClick="0" advTm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8485"/>
            <a:ext cx="13004797" cy="8804920"/>
          </a:xfrm>
          <a:prstGeom prst="rect">
            <a:avLst/>
          </a:prstGeom>
        </p:spPr>
      </p:pic>
      <p:sp>
        <p:nvSpPr>
          <p:cNvPr id="2" name="Google Shape;66;p4">
            <a:extLst>
              <a:ext uri="{FF2B5EF4-FFF2-40B4-BE49-F238E27FC236}">
                <a16:creationId xmlns:a16="http://schemas.microsoft.com/office/drawing/2014/main" id="{52D27FAE-D2C6-7665-0559-D547B857454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8833" y="3698476"/>
            <a:ext cx="12507132" cy="1624937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ctr" anchorCtr="0">
            <a:noAutofit/>
          </a:bodyPr>
          <a:lstStyle/>
          <a:p>
            <a:pPr lvl="0" algn="ctr">
              <a:buClr>
                <a:schemeClr val="dk1"/>
              </a:buClr>
              <a:buSzPts val="2700"/>
            </a:pPr>
            <a:r>
              <a:rPr lang="en-US" sz="4000" b="1" dirty="0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4000" b="1" dirty="0" err="1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drought.climate.umt.edu</a:t>
            </a:r>
            <a:endParaRPr lang="en-US" sz="4000" b="1" dirty="0">
              <a:solidFill>
                <a:srgbClr val="1D3C3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7712348"/>
      </p:ext>
    </p:extLst>
  </p:cSld>
  <p:clrMapOvr>
    <a:masterClrMapping/>
  </p:clrMapOvr>
  <p:transition spd="med" advClick="0" advTm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dio tower in a field&#10;&#10;Description automatically generated">
            <a:extLst>
              <a:ext uri="{FF2B5EF4-FFF2-40B4-BE49-F238E27FC236}">
                <a16:creationId xmlns:a16="http://schemas.microsoft.com/office/drawing/2014/main" id="{948EFAF1-7309-1234-203F-D3B343892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83"/>
          <a:stretch/>
        </p:blipFill>
        <p:spPr>
          <a:xfrm rot="5400000">
            <a:off x="-356947" y="-4428011"/>
            <a:ext cx="13718695" cy="13004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8BB40-1DA1-FF42-999C-A1ADD93774C4}"/>
              </a:ext>
            </a:extLst>
          </p:cNvPr>
          <p:cNvSpPr txBox="1"/>
          <p:nvPr/>
        </p:nvSpPr>
        <p:spPr>
          <a:xfrm>
            <a:off x="6053727" y="2689943"/>
            <a:ext cx="6951073" cy="256993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Thank You!</a:t>
            </a:r>
          </a:p>
          <a:p>
            <a:endParaRPr lang="en-US" sz="54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5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Questions?</a:t>
            </a:r>
            <a:endParaRPr lang="en-US" sz="40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0A9BE-0961-D94C-8081-2682BE06B173}"/>
              </a:ext>
            </a:extLst>
          </p:cNvPr>
          <p:cNvSpPr txBox="1"/>
          <p:nvPr/>
        </p:nvSpPr>
        <p:spPr>
          <a:xfrm>
            <a:off x="8654250" y="8672128"/>
            <a:ext cx="435055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Montana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Mesonet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Station, Matador Ranch, Phillips County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22769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the state of montana&#10;&#10;Description automatically generated">
            <a:extLst>
              <a:ext uri="{FF2B5EF4-FFF2-40B4-BE49-F238E27FC236}">
                <a16:creationId xmlns:a16="http://schemas.microsoft.com/office/drawing/2014/main" id="{9D439B90-0153-B138-2CAF-18D6093F56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399"/>
            <a:ext cx="13004800" cy="60689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1E54B-7C2D-A0DB-7357-397B355E498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Montana </a:t>
            </a:r>
            <a:r>
              <a:rPr lang="en-US" dirty="0" err="1"/>
              <a:t>Mesonet</a:t>
            </a:r>
            <a:r>
              <a:rPr lang="en-US" dirty="0"/>
              <a:t>: A collaborative model</a:t>
            </a:r>
            <a:br>
              <a:rPr lang="en-US" dirty="0"/>
            </a:br>
            <a:endParaRPr lang="en-US" dirty="0"/>
          </a:p>
        </p:txBody>
      </p:sp>
      <p:sp>
        <p:nvSpPr>
          <p:cNvPr id="60" name="Google Shape;60;p4"/>
          <p:cNvSpPr txBox="1"/>
          <p:nvPr>
            <p:custDataLst>
              <p:tags r:id="rId3"/>
            </p:custDataLst>
          </p:nvPr>
        </p:nvSpPr>
        <p:spPr>
          <a:xfrm>
            <a:off x="982805" y="8148543"/>
            <a:ext cx="11039189" cy="74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t" anchorCtr="0">
            <a:spAutoFit/>
          </a:bodyPr>
          <a:lstStyle/>
          <a:p>
            <a:r>
              <a:rPr lang="en-US" sz="4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142 stations across the state (and growing!)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2358FB-7F4B-4206-826C-D2DCA04FAAB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68000" y="1068871"/>
            <a:ext cx="12439491" cy="6878053"/>
            <a:chOff x="192488" y="1175127"/>
            <a:chExt cx="12439491" cy="687805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91FA67-4478-458E-65F8-CAC078D3C9C5}"/>
                </a:ext>
              </a:extLst>
            </p:cNvPr>
            <p:cNvSpPr/>
            <p:nvPr/>
          </p:nvSpPr>
          <p:spPr>
            <a:xfrm>
              <a:off x="372819" y="1175127"/>
              <a:ext cx="12259160" cy="6878053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522A6DE-8DC5-ADC2-5E07-24A03BD81B34}"/>
                </a:ext>
              </a:extLst>
            </p:cNvPr>
            <p:cNvGrpSpPr/>
            <p:nvPr/>
          </p:nvGrpSpPr>
          <p:grpSpPr>
            <a:xfrm>
              <a:off x="192488" y="1537523"/>
              <a:ext cx="11981912" cy="6459401"/>
              <a:chOff x="192488" y="1537523"/>
              <a:chExt cx="11981912" cy="6459401"/>
            </a:xfrm>
            <a:noFill/>
          </p:grpSpPr>
          <p:sp>
            <p:nvSpPr>
              <p:cNvPr id="59" name="Google Shape;59;p4"/>
              <p:cNvSpPr/>
              <p:nvPr/>
            </p:nvSpPr>
            <p:spPr>
              <a:xfrm>
                <a:off x="192488" y="2344151"/>
                <a:ext cx="11981912" cy="565277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30027" tIns="64996" rIns="130027" bIns="64996" numCol="2" anchor="t" anchorCtr="0">
                <a:spAutoFit/>
              </a:bodyPr>
              <a:lstStyle/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US Army Corps of Engineers</a:t>
                </a:r>
                <a:endParaRPr sz="2400" dirty="0"/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National Oceanographic and Atmospheric Administration (NOAA)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DOI Bureau of Land Management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USDA Forest Service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MT Department of Agriculture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MSU Agricultural Research Centers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Stillwater County (Maureen Davey) 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Montana Bureau of Mines and Geology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Bureau of Indian Affairs: Little Big Horn College, Crow Agency</a:t>
                </a: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Fort Peck Tribes</a:t>
                </a: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Blackfeet Nation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Montana Department of Natural Resources and Conservation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Lolo Watershed Group</a:t>
                </a: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Musselshell Watershed Coalition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Blackfoot Challenge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Trout Unlimited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National Drought Resiliency Partnership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Community Collaborative Rain, Hail and Snow Network (</a:t>
                </a:r>
                <a:r>
                  <a:rPr lang="en-US" sz="2400" dirty="0" err="1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CoCoRahs</a:t>
                </a: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Roberts L7 Ranch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Private landowners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5AD52D-604A-7BE8-5ECB-2881015FB4C0}"/>
                  </a:ext>
                </a:extLst>
              </p:cNvPr>
              <p:cNvSpPr txBox="1"/>
              <p:nvPr/>
            </p:nvSpPr>
            <p:spPr>
              <a:xfrm>
                <a:off x="1257085" y="1537523"/>
                <a:ext cx="9852718" cy="671338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650214" lvl="1" indent="0" algn="l">
                  <a:lnSpc>
                    <a:spcPct val="115000"/>
                  </a:lnSpc>
                </a:pPr>
                <a:r>
                  <a:rPr lang="en-US" sz="3600" b="1" u="sng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Federal, State, and Private Partnerships</a:t>
                </a:r>
                <a:endParaRPr lang="en-US" sz="48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01165054"/>
      </p:ext>
    </p:extLst>
  </p:cSld>
  <p:clrMapOvr>
    <a:masterClrMapping/>
  </p:clrMapOvr>
  <p:transition spd="med" advClick="0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14028" y="2573752"/>
            <a:ext cx="5612663" cy="46947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8B62C-965D-E0EB-41FA-464EE27E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Montana </a:t>
            </a:r>
            <a:r>
              <a:rPr lang="en-US" dirty="0" err="1"/>
              <a:t>Mesonet</a:t>
            </a:r>
            <a:r>
              <a:rPr lang="en-US" dirty="0"/>
              <a:t>: Building the </a:t>
            </a:r>
            <a:r>
              <a:rPr lang="en-US" dirty="0" err="1"/>
              <a:t>HydroMet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0" name="Google Shape;80;p6" descr="Icon, qr code&#10;&#10;Description automatically generated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9119" y="2476029"/>
            <a:ext cx="1301811" cy="100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27525" y="4668753"/>
            <a:ext cx="2784420" cy="75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7524" y="5581593"/>
            <a:ext cx="2337419" cy="86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5392" y="3751701"/>
            <a:ext cx="3028260" cy="86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38862" y="2335961"/>
            <a:ext cx="1373082" cy="137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27524" y="6555398"/>
            <a:ext cx="2187452" cy="75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5;p36">
            <a:extLst>
              <a:ext uri="{FF2B5EF4-FFF2-40B4-BE49-F238E27FC236}">
                <a16:creationId xmlns:a16="http://schemas.microsoft.com/office/drawing/2014/main" id="{DB45B953-EF27-7EFB-3F0E-097E41465BF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6235" y="2114785"/>
            <a:ext cx="4395809" cy="564613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41CB71-8151-DECB-4EB5-84C18F162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614" y="-80694"/>
            <a:ext cx="13468027" cy="9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945F2C-A2E5-E62B-EA91-9360B20744FD}"/>
              </a:ext>
            </a:extLst>
          </p:cNvPr>
          <p:cNvSpPr txBox="1"/>
          <p:nvPr/>
        </p:nvSpPr>
        <p:spPr>
          <a:xfrm>
            <a:off x="26267" y="8581313"/>
            <a:ext cx="12952265" cy="3539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Corps of Engineers photo of June 16, 2011, showing the Fort Calhoun nuclear power plant surrounded by flood water</a:t>
            </a:r>
          </a:p>
        </p:txBody>
      </p:sp>
    </p:spTree>
    <p:extLst>
      <p:ext uri="{BB962C8B-B14F-4D97-AF65-F5344CB8AC3E}">
        <p14:creationId xmlns:p14="http://schemas.microsoft.com/office/powerpoint/2010/main" val="3319840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of a weather station&#10;&#10;Description automatically generated">
            <a:extLst>
              <a:ext uri="{FF2B5EF4-FFF2-40B4-BE49-F238E27FC236}">
                <a16:creationId xmlns:a16="http://schemas.microsoft.com/office/drawing/2014/main" id="{94F864F1-722E-E0E2-4B22-52D97431BA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888" y="0"/>
            <a:ext cx="8927024" cy="89270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2405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DA82C-DEC0-D445-B383-9EF346753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5292" y="0"/>
            <a:ext cx="17435384" cy="89598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7851987"/>
      </p:ext>
    </p:extLst>
  </p:cSld>
  <p:clrMapOvr>
    <a:masterClrMapping/>
  </p:clrMapOvr>
  <p:transition spd="med" advClick="0" advTm="10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8" y="0"/>
            <a:ext cx="17437856" cy="8961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3829595"/>
      </p:ext>
    </p:extLst>
  </p:cSld>
  <p:clrMapOvr>
    <a:masterClrMapping/>
  </p:clrMapOvr>
  <p:transition spd="med" advClick="0" advTm="1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8" y="0"/>
            <a:ext cx="17437855" cy="8961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766669"/>
      </p:ext>
    </p:extLst>
  </p:cSld>
  <p:clrMapOvr>
    <a:masterClrMapping/>
  </p:clrMapOvr>
  <p:transition spd="med" advClick="0" advTm="1000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  <p:tag name="PPSPLIT_DON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  <p:tag name="PPSPLIT_DON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</TotalTime>
  <Words>461</Words>
  <Application>Microsoft Macintosh PowerPoint</Application>
  <PresentationFormat>Custom</PresentationFormat>
  <Paragraphs>67</Paragraphs>
  <Slides>25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Arial</vt:lpstr>
      <vt:lpstr>Calibri</vt:lpstr>
      <vt:lpstr>Helvetica Neue</vt:lpstr>
      <vt:lpstr>White</vt:lpstr>
      <vt:lpstr>PowerPoint Presentation</vt:lpstr>
      <vt:lpstr>Montana Mesonet: A collaborative model  </vt:lpstr>
      <vt:lpstr>Montana Mesonet: A collaborative model </vt:lpstr>
      <vt:lpstr>Montana Mesonet: Building the HydroMet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Bocinsky, Kyle</cp:lastModifiedBy>
  <cp:revision>146</cp:revision>
  <dcterms:modified xsi:type="dcterms:W3CDTF">2024-07-22T21:24:29Z</dcterms:modified>
</cp:coreProperties>
</file>